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8" d="100"/>
          <a:sy n="78" d="100"/>
        </p:scale>
        <p:origin x="32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53680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593084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76077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ovindarajan-10/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Govindarajan-10/capstone-project/blob/main/edadataviz.ipynb"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Govindarajan-10/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ovindarajan-10/capstone-project/blob/main/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ovindarajan-10/capston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ovindarajan-10/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Govindarajan-10/capstone-project/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Govindarajan. P</a:t>
            </a:r>
          </a:p>
          <a:p>
            <a:r>
              <a:rPr lang="en-US" dirty="0">
                <a:solidFill>
                  <a:schemeClr val="bg2"/>
                </a:solidFill>
                <a:latin typeface="Abadi" panose="020B0604020104020204" pitchFamily="34" charset="0"/>
                <a:ea typeface="SF Pro" pitchFamily="2" charset="0"/>
                <a:cs typeface="SF Pro" pitchFamily="2" charset="0"/>
              </a:rPr>
              <a:t>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6013"/>
            <a:ext cx="5925757" cy="4770950"/>
          </a:xfrm>
          <a:prstGeom prst="rect">
            <a:avLst/>
          </a:prstGeom>
        </p:spPr>
        <p:txBody>
          <a:bodyPr/>
          <a:lstStyle/>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performed exploratory data analysis and determined the training labels.</a:t>
            </a:r>
          </a:p>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https://github.com/Govindarajan-10/capstone-project/blob/main/labs-jupyter-spacex-Data%20wrangling.ipynb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6695768" y="1661879"/>
            <a:ext cx="5017252" cy="3986526"/>
          </a:xfrm>
          <a:prstGeom prst="rect">
            <a:avLst/>
          </a:prstGeom>
          <a:effectLst>
            <a:glow rad="63500">
              <a:schemeClr val="accent3">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3770"/>
            <a:ext cx="5325989" cy="184180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119966" y="1453770"/>
            <a:ext cx="5189612" cy="296576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6" name="Picture 5">
            <a:extLst>
              <a:ext uri="{FF2B5EF4-FFF2-40B4-BE49-F238E27FC236}">
                <a16:creationId xmlns:a16="http://schemas.microsoft.com/office/drawing/2014/main" id="{A057CF71-3EE2-44BF-9595-C18CAEFC4E4D}"/>
              </a:ext>
            </a:extLst>
          </p:cNvPr>
          <p:cNvPicPr>
            <a:picLocks noChangeAspect="1"/>
          </p:cNvPicPr>
          <p:nvPr/>
        </p:nvPicPr>
        <p:blipFill>
          <a:blip r:embed="rId5"/>
          <a:srcRect/>
          <a:stretch/>
        </p:blipFill>
        <p:spPr>
          <a:xfrm>
            <a:off x="882422" y="3827319"/>
            <a:ext cx="5000794" cy="255547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TextBox 6">
            <a:extLst>
              <a:ext uri="{FF2B5EF4-FFF2-40B4-BE49-F238E27FC236}">
                <a16:creationId xmlns:a16="http://schemas.microsoft.com/office/drawing/2014/main" id="{FF5CFA82-B177-1047-9A5C-D916CFCD7176}"/>
              </a:ext>
            </a:extLst>
          </p:cNvPr>
          <p:cNvSpPr txBox="1"/>
          <p:nvPr/>
        </p:nvSpPr>
        <p:spPr>
          <a:xfrm>
            <a:off x="6119967" y="4673218"/>
            <a:ext cx="5165644" cy="212365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accent3">
                    <a:lumMod val="25000"/>
                  </a:schemeClr>
                </a:solidFill>
                <a:latin typeface="Abadi" panose="020B0604020104020204" pitchFamily="34" charset="0"/>
              </a:rPr>
              <a:t>The link to the notebook is</a:t>
            </a:r>
          </a:p>
          <a:p>
            <a:endParaRPr lang="en-US" dirty="0">
              <a:solidFill>
                <a:schemeClr val="accent3">
                  <a:lumMod val="25000"/>
                </a:schemeClr>
              </a:solidFill>
              <a:latin typeface="Abadi" panose="020B0604020104020204" pitchFamily="34" charset="0"/>
            </a:endParaRPr>
          </a:p>
          <a:p>
            <a:r>
              <a:rPr lang="en-IN" dirty="0">
                <a:hlinkClick r:id="rId6"/>
              </a:rPr>
              <a:t>https://github.com/Govindarajan-10/capstone-project/blob/main/edadataviz.ipynb</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355"/>
            <a:ext cx="9745589" cy="483055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https://github.com/Govindarajan-10/capstone-project/blob/main/jupyter-labs-eda-sql-coursera_sqllite.ipynb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5341"/>
            <a:ext cx="10515600" cy="5132439"/>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buFont typeface="Wingdings" panose="05000000000000000000" pitchFamily="2" charset="2"/>
              <a:buChar char="Ø"/>
            </a:pPr>
            <a:r>
              <a:rPr lang="en-US" sz="2400" dirty="0">
                <a:latin typeface="Abadi" panose="020B0604020104020204" pitchFamily="34" charset="0"/>
              </a:rPr>
              <a:t>The link to the notebook is </a:t>
            </a:r>
            <a:r>
              <a:rPr lang="en-US" sz="2400" dirty="0">
                <a:latin typeface="Abadi" panose="020B0604020104020204" pitchFamily="34" charset="0"/>
                <a:hlinkClick r:id="rId3"/>
              </a:rPr>
              <a:t>https://github.com/Govindarajan-10/capstone-project/blob/main/lab_jupyter_launch_site_location%20(1).ipynb</a:t>
            </a:r>
            <a:endParaRPr lang="en-US" sz="24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5006"/>
            <a:ext cx="9745589" cy="4711957"/>
          </a:xfrm>
          <a:prstGeom prst="rect">
            <a:avLst/>
          </a:prstGeom>
        </p:spPr>
        <p:txBody>
          <a:bodyPr vert="horz" lIns="91440" tIns="45720" rIns="91440" bIns="45720" rtlCol="0" anchor="t">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https://github.com/Govindarajan-10/capstone-project/blob/main/SpaceX_Machine%20Learning%20Prediction_Part_5.ipynb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827316"/>
            <a:ext cx="10515599" cy="1220684"/>
          </a:xfrm>
          <a:prstGeom prst="rect">
            <a:avLst/>
          </a:prstGeom>
        </p:spPr>
        <p:txBody>
          <a:bodyPr>
            <a:noAutofit/>
          </a:bodyPr>
          <a:lstStyle/>
          <a:p>
            <a:pPr>
              <a:lnSpc>
                <a:spcPct val="170000"/>
              </a:lnSpc>
              <a:spcBef>
                <a:spcPts val="1400"/>
              </a:spcBef>
            </a:pPr>
            <a:r>
              <a:rPr lang="en-US" sz="23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064342" y="3121601"/>
            <a:ext cx="9676563" cy="250442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20876" y="2069757"/>
            <a:ext cx="9468465" cy="1239735"/>
          </a:xfrm>
          <a:prstGeom prst="rect">
            <a:avLst/>
          </a:prstGeom>
        </p:spPr>
        <p:txBody>
          <a:bodyPr>
            <a:normAutofit/>
          </a:bodyPr>
          <a:lstStyle/>
          <a:p>
            <a:pPr>
              <a:lnSpc>
                <a:spcPct val="15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rocket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1539385" y="3140742"/>
            <a:ext cx="8976852" cy="28946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32155"/>
            <a:ext cx="3932238" cy="2064774"/>
          </a:xfrm>
          <a:prstGeom prst="rect">
            <a:avLst/>
          </a:prstGeom>
        </p:spPr>
        <p:txBody>
          <a:bodyPr>
            <a:normAutofit/>
          </a:bodyPr>
          <a:lstStyle/>
          <a:p>
            <a:pPr>
              <a:lnSpc>
                <a:spcPct val="150000"/>
              </a:lnSpc>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9BA4270C-1216-842C-670A-25DE47E99B01}"/>
              </a:ext>
            </a:extLst>
          </p:cNvPr>
          <p:cNvPicPr>
            <a:picLocks noChangeAspect="1"/>
          </p:cNvPicPr>
          <p:nvPr/>
        </p:nvPicPr>
        <p:blipFill>
          <a:blip r:embed="rId3"/>
          <a:srcRect/>
          <a:stretch/>
        </p:blipFill>
        <p:spPr>
          <a:xfrm>
            <a:off x="4702249" y="1632155"/>
            <a:ext cx="6583362" cy="439341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11945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101213" y="3429000"/>
            <a:ext cx="10184397" cy="259657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9611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397380" y="3275986"/>
            <a:ext cx="9300117" cy="258404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136286" cy="3811588"/>
          </a:xfrm>
          <a:prstGeom prst="rect">
            <a:avLst/>
          </a:prstGeom>
        </p:spPr>
        <p:txBody>
          <a:bodyPr>
            <a:normAutofit/>
          </a:bodyPr>
          <a:lstStyle/>
          <a:p>
            <a:pPr>
              <a:lnSpc>
                <a:spcPct val="150000"/>
              </a:lnSpc>
              <a:spcBef>
                <a:spcPts val="1400"/>
              </a:spcBef>
            </a:pPr>
            <a:r>
              <a:rPr lang="en-US" sz="2200" dirty="0">
                <a:latin typeface="Abadi" panose="020B0604020104020204" pitchFamily="34" charset="0"/>
              </a:rPr>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5154062" y="2069757"/>
            <a:ext cx="6303910" cy="360256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25730"/>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4262387" y="2650536"/>
            <a:ext cx="6253212" cy="3375037"/>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63500">
              <a:schemeClr val="accent3">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4839"/>
            <a:ext cx="10515600" cy="875071"/>
          </a:xfrm>
          <a:prstGeom prst="rect">
            <a:avLst/>
          </a:prstGeom>
        </p:spPr>
        <p:txBody>
          <a:bodyPr>
            <a:normAutofit/>
          </a:bodyPr>
          <a:lstStyle/>
          <a:p>
            <a:pPr>
              <a:lnSpc>
                <a:spcPct val="15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85168" y="2349911"/>
            <a:ext cx="10400442" cy="3525722"/>
          </a:xfrm>
          <a:prstGeom prst="rect">
            <a:avLst/>
          </a:prstGeom>
          <a:ln>
            <a:noFill/>
          </a:ln>
          <a:effectLst>
            <a:glow rad="63500">
              <a:schemeClr val="accent3">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00981"/>
            <a:ext cx="9745589" cy="10815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2320176" y="2782529"/>
            <a:ext cx="7415269" cy="2942144"/>
          </a:xfrm>
          <a:prstGeom prst="rect">
            <a:avLst/>
          </a:prstGeom>
          <a:effectLst>
            <a:glow rad="63500">
              <a:schemeClr val="accent3">
                <a:satMod val="175000"/>
                <a:alpha val="40000"/>
              </a:schemeClr>
            </a:glow>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97910"/>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4286865" y="2851355"/>
            <a:ext cx="6431291" cy="2812025"/>
          </a:xfrm>
          <a:prstGeom prst="rect">
            <a:avLst/>
          </a:prstGeom>
          <a:effectLst>
            <a:glow rad="63500">
              <a:schemeClr val="accent3">
                <a:satMod val="175000"/>
                <a:alpha val="40000"/>
              </a:schemeClr>
            </a:glow>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8807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4463897" y="2831691"/>
            <a:ext cx="6253212" cy="3193882"/>
          </a:xfrm>
          <a:prstGeom prst="rect">
            <a:avLst/>
          </a:prstGeom>
          <a:effectLst>
            <a:glow rad="63500">
              <a:schemeClr val="accent3">
                <a:satMod val="175000"/>
                <a:alpha val="40000"/>
              </a:schemeClr>
            </a:glow>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87794"/>
            <a:ext cx="4273937" cy="3097161"/>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a:t>
            </a:r>
            <a:r>
              <a:rPr lang="en-US" sz="2000" dirty="0">
                <a:latin typeface="Abadi" panose="020B0604020104020204" pitchFamily="34" charset="0"/>
              </a:rPr>
              <a:t>condition</a:t>
            </a:r>
            <a:r>
              <a:rPr lang="en-US" sz="2400" dirty="0">
                <a:latin typeface="Abadi" panose="020B0604020104020204" pitchFamily="34" charset="0"/>
              </a:rPr>
              <a:t>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043948" y="1887794"/>
            <a:ext cx="6253214" cy="3762963"/>
          </a:xfrm>
          <a:prstGeom prst="rect">
            <a:avLst/>
          </a:prstGeom>
          <a:effectLst>
            <a:glow rad="63500">
              <a:schemeClr val="accent3">
                <a:satMod val="175000"/>
                <a:alpha val="40000"/>
              </a:schemeClr>
            </a:glow>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5846"/>
            <a:ext cx="4206781" cy="33233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64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US" sz="6400" dirty="0">
                <a:solidFill>
                  <a:schemeClr val="accent3">
                    <a:lumMod val="25000"/>
                  </a:schemeClr>
                </a:solidFill>
                <a:latin typeface="Abadi" panose="020B0604020104020204" pitchFamily="34" charset="0"/>
              </a:rPr>
              <a:t>-  Data Collection through API</a:t>
            </a:r>
          </a:p>
          <a:p>
            <a:pPr lvl="1">
              <a:lnSpc>
                <a:spcPct val="100000"/>
              </a:lnSpc>
              <a:spcBef>
                <a:spcPts val="1400"/>
              </a:spcBef>
              <a:buFontTx/>
              <a:buChar char="-"/>
            </a:pPr>
            <a:r>
              <a:rPr lang="en-US" sz="6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6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6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6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6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6400" dirty="0">
                <a:solidFill>
                  <a:schemeClr val="accent3">
                    <a:lumMod val="25000"/>
                  </a:schemeClr>
                </a:solidFill>
                <a:latin typeface="Abadi" panose="020B0604020104020204" pitchFamily="34" charset="0"/>
              </a:rPr>
              <a:t>Machine Learning Prediction</a:t>
            </a:r>
          </a:p>
          <a:p>
            <a:pPr marL="457200" lvl="1" indent="0">
              <a:lnSpc>
                <a:spcPct val="100000"/>
              </a:lnSpc>
              <a:spcBef>
                <a:spcPts val="1400"/>
              </a:spcBef>
              <a:buNone/>
            </a:pPr>
            <a:endParaRPr lang="en-US" sz="6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64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6400" dirty="0">
                <a:solidFill>
                  <a:schemeClr val="accent3">
                    <a:lumMod val="25000"/>
                  </a:schemeClr>
                </a:solidFill>
                <a:latin typeface="Abadi" panose="020B0604020104020204" pitchFamily="34" charset="0"/>
              </a:rPr>
              <a:t>       -  Exploratory Data Analysis Result</a:t>
            </a:r>
          </a:p>
          <a:p>
            <a:pPr marL="0" indent="0">
              <a:lnSpc>
                <a:spcPct val="100000"/>
              </a:lnSpc>
              <a:spcBef>
                <a:spcPts val="1400"/>
              </a:spcBef>
              <a:buNone/>
            </a:pPr>
            <a:r>
              <a:rPr lang="en-US" sz="6400" dirty="0">
                <a:solidFill>
                  <a:schemeClr val="accent3">
                    <a:lumMod val="25000"/>
                  </a:schemeClr>
                </a:solidFill>
                <a:latin typeface="Abadi" panose="020B0604020104020204" pitchFamily="34" charset="0"/>
              </a:rPr>
              <a:t>       -  Interactive Analysis Screenshots</a:t>
            </a:r>
          </a:p>
          <a:p>
            <a:pPr marL="0" indent="0">
              <a:lnSpc>
                <a:spcPct val="100000"/>
              </a:lnSpc>
              <a:spcBef>
                <a:spcPts val="1400"/>
              </a:spcBef>
              <a:buNone/>
            </a:pPr>
            <a:r>
              <a:rPr lang="en-US" sz="6400" dirty="0">
                <a:solidFill>
                  <a:schemeClr val="accent3">
                    <a:lumMod val="25000"/>
                  </a:schemeClr>
                </a:solidFill>
                <a:latin typeface="Abadi" panose="020B0604020104020204" pitchFamily="34" charset="0"/>
              </a:rPr>
              <a:t>       -  Predictive Analysis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7213" y="1685515"/>
            <a:ext cx="3318386" cy="1743485"/>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976488" y="1593030"/>
            <a:ext cx="5788105" cy="4633362"/>
          </a:xfrm>
          <a:prstGeom prst="rect">
            <a:avLst/>
          </a:prstGeom>
          <a:ln>
            <a:noFill/>
          </a:ln>
          <a:effectLst>
            <a:glow rad="63500">
              <a:schemeClr val="accent3">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60460" cy="2874194"/>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266848" y="1472323"/>
            <a:ext cx="6155141" cy="49548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9745589" cy="13737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122539" y="3141254"/>
            <a:ext cx="7239000" cy="2581275"/>
          </a:xfrm>
          <a:prstGeom prst="rect">
            <a:avLst/>
          </a:prstGeom>
          <a:effectLst>
            <a:glow rad="63500">
              <a:schemeClr val="accent3">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48052" y="1491329"/>
            <a:ext cx="4137559" cy="4935882"/>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877057" y="1491329"/>
            <a:ext cx="6124575" cy="42957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12136D8B-C089-C0C8-E105-DD2598372E44}"/>
              </a:ext>
            </a:extLst>
          </p:cNvPr>
          <p:cNvPicPr>
            <a:picLocks noGrp="1" noChangeAspect="1"/>
          </p:cNvPicPr>
          <p:nvPr>
            <p:ph idx="4294967295"/>
          </p:nvPr>
        </p:nvPicPr>
        <p:blipFill>
          <a:blip r:embed="rId3"/>
          <a:stretch>
            <a:fillRect/>
          </a:stretch>
        </p:blipFill>
        <p:spPr>
          <a:xfrm>
            <a:off x="1543665" y="1707638"/>
            <a:ext cx="8839200" cy="431793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Content Placeholder 3">
            <a:extLst>
              <a:ext uri="{FF2B5EF4-FFF2-40B4-BE49-F238E27FC236}">
                <a16:creationId xmlns:a16="http://schemas.microsoft.com/office/drawing/2014/main" id="{FCC7CA2B-93E9-F8EA-A693-4B55112418D2}"/>
              </a:ext>
            </a:extLst>
          </p:cNvPr>
          <p:cNvPicPr>
            <a:picLocks noGrp="1" noChangeAspect="1"/>
          </p:cNvPicPr>
          <p:nvPr>
            <p:ph idx="4294967295"/>
          </p:nvPr>
        </p:nvPicPr>
        <p:blipFill>
          <a:blip r:embed="rId3"/>
          <a:stretch>
            <a:fillRect/>
          </a:stretch>
        </p:blipFill>
        <p:spPr>
          <a:xfrm>
            <a:off x="1223169" y="1714683"/>
            <a:ext cx="9745662" cy="431089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65D93A65-622A-A819-F4BB-615F4FB39F62}"/>
              </a:ext>
            </a:extLst>
          </p:cNvPr>
          <p:cNvPicPr>
            <a:picLocks noGrp="1" noChangeAspect="1"/>
          </p:cNvPicPr>
          <p:nvPr>
            <p:ph idx="4294967295"/>
          </p:nvPr>
        </p:nvPicPr>
        <p:blipFill>
          <a:blip r:embed="rId3"/>
          <a:stretch>
            <a:fillRect/>
          </a:stretch>
        </p:blipFill>
        <p:spPr>
          <a:xfrm>
            <a:off x="1797050" y="2003529"/>
            <a:ext cx="8597900" cy="368914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1B010807-0A22-0A8D-2909-9C580EC3D7EE}"/>
              </a:ext>
            </a:extLst>
          </p:cNvPr>
          <p:cNvPicPr>
            <a:picLocks noGrp="1" noChangeAspect="1"/>
          </p:cNvPicPr>
          <p:nvPr>
            <p:ph idx="4294967295"/>
          </p:nvPr>
        </p:nvPicPr>
        <p:blipFill>
          <a:blip r:embed="rId3"/>
          <a:stretch>
            <a:fillRect/>
          </a:stretch>
        </p:blipFill>
        <p:spPr>
          <a:xfrm>
            <a:off x="1400056" y="1825625"/>
            <a:ext cx="9255509" cy="435133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435509"/>
            <a:ext cx="10075906" cy="52504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b="1" dirty="0">
                <a:solidFill>
                  <a:schemeClr val="accent3">
                    <a:lumMod val="25000"/>
                  </a:schemeClr>
                </a:solidFill>
                <a:latin typeface="Abadi" panose="020B0604020104020204" pitchFamily="34" charset="0"/>
              </a:rPr>
              <a:t>Project background and context</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600" dirty="0">
              <a:solidFill>
                <a:schemeClr val="accent3">
                  <a:lumMod val="25000"/>
                </a:schemeClr>
              </a:solidFill>
              <a:latin typeface="Abadi" panose="020B0604020104020204" pitchFamily="34" charset="0"/>
            </a:endParaRPr>
          </a:p>
          <a:p>
            <a:pPr>
              <a:spcBef>
                <a:spcPts val="1400"/>
              </a:spcBef>
            </a:pPr>
            <a:r>
              <a:rPr lang="en-US" sz="2400" b="1"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800" b="1"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 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marL="0" indent="0">
              <a:spcBef>
                <a:spcPts val="1400"/>
              </a:spcBef>
              <a:buNone/>
            </a:pPr>
            <a:endParaRPr lang="en-US" sz="24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B41093F7-FA41-B427-0127-000601BC1880}"/>
              </a:ext>
            </a:extLst>
          </p:cNvPr>
          <p:cNvPicPr>
            <a:picLocks noGrp="1" noChangeAspect="1"/>
          </p:cNvPicPr>
          <p:nvPr>
            <p:ph idx="4294967295"/>
          </p:nvPr>
        </p:nvPicPr>
        <p:blipFill>
          <a:blip r:embed="rId3"/>
          <a:stretch>
            <a:fillRect/>
          </a:stretch>
        </p:blipFill>
        <p:spPr>
          <a:xfrm>
            <a:off x="2234816" y="1815523"/>
            <a:ext cx="7372350" cy="421005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69938" y="511523"/>
            <a:ext cx="10515600" cy="70767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28061F72-D9F8-F6AC-C76F-48C22240A1DA}"/>
              </a:ext>
            </a:extLst>
          </p:cNvPr>
          <p:cNvPicPr>
            <a:picLocks noGrp="1" noChangeAspect="1"/>
          </p:cNvPicPr>
          <p:nvPr>
            <p:ph idx="4294967295"/>
          </p:nvPr>
        </p:nvPicPr>
        <p:blipFill>
          <a:blip r:embed="rId3"/>
          <a:stretch>
            <a:fillRect/>
          </a:stretch>
        </p:blipFill>
        <p:spPr>
          <a:xfrm>
            <a:off x="769938" y="1730477"/>
            <a:ext cx="10414000" cy="414976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670526" y="1584906"/>
            <a:ext cx="5325989" cy="733107"/>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latin typeface="Abadi" panose="020B0604020104020204" pitchFamily="34" charset="0"/>
              </a:rPr>
              <a:t>The decision tree classifier is the model with the highest classification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6023A98-702E-C2A7-64E9-4B09DEC97C48}"/>
              </a:ext>
            </a:extLst>
          </p:cNvPr>
          <p:cNvPicPr>
            <a:picLocks noChangeAspect="1"/>
          </p:cNvPicPr>
          <p:nvPr/>
        </p:nvPicPr>
        <p:blipFill>
          <a:blip r:embed="rId3"/>
          <a:stretch>
            <a:fillRect/>
          </a:stretch>
        </p:blipFill>
        <p:spPr>
          <a:xfrm>
            <a:off x="557784" y="2815221"/>
            <a:ext cx="11164824" cy="332153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BAD80DA5-CF00-EBFA-61A3-0C6D2BE564B4}"/>
              </a:ext>
            </a:extLst>
          </p:cNvPr>
          <p:cNvPicPr>
            <a:picLocks noChangeAspect="1"/>
          </p:cNvPicPr>
          <p:nvPr/>
        </p:nvPicPr>
        <p:blipFill>
          <a:blip r:embed="rId3"/>
          <a:stretch>
            <a:fillRect/>
          </a:stretch>
        </p:blipFill>
        <p:spPr>
          <a:xfrm>
            <a:off x="7323546" y="3222029"/>
            <a:ext cx="4281910" cy="3097321"/>
          </a:xfrm>
          <a:prstGeom prst="rect">
            <a:avLst/>
          </a:prstGeom>
          <a:effectLst>
            <a:glow rad="63500">
              <a:schemeClr val="accent3">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84671"/>
            <a:ext cx="5903913" cy="474172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buFont typeface="Wingdings" panose="05000000000000000000" pitchFamily="2" charset="2"/>
              <a:buChar char="Ø"/>
            </a:pPr>
            <a:r>
              <a:rPr lang="en-US" sz="2200" dirty="0">
                <a:latin typeface="Abadi" panose="020B0604020104020204" pitchFamily="34" charset="0"/>
              </a:rPr>
              <a:t>Launch success rate started to increase in 2013 till 2020.</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5677"/>
            <a:ext cx="10515600" cy="4751286"/>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57684"/>
            <a:ext cx="5117946" cy="454147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https://github.com/Govindarajan-10/capstone-project/blob/main/jupyter-labs-spacex-data-collection-api.ipynb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 name="Content Placeholder 8">
            <a:extLst>
              <a:ext uri="{FF2B5EF4-FFF2-40B4-BE49-F238E27FC236}">
                <a16:creationId xmlns:a16="http://schemas.microsoft.com/office/drawing/2014/main" id="{4D535197-5F30-B22E-B7F6-846D4889826A}"/>
              </a:ext>
            </a:extLst>
          </p:cNvPr>
          <p:cNvPicPr>
            <a:picLocks noChangeAspect="1"/>
          </p:cNvPicPr>
          <p:nvPr/>
        </p:nvPicPr>
        <p:blipFill>
          <a:blip r:embed="rId4"/>
          <a:stretch>
            <a:fillRect/>
          </a:stretch>
        </p:blipFill>
        <p:spPr>
          <a:xfrm>
            <a:off x="6116638" y="1484094"/>
            <a:ext cx="5275262" cy="4541479"/>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a:effectLst>
            <a:glow rad="63500">
              <a:schemeClr val="accent3">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92499"/>
            <a:ext cx="3932238" cy="443803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https://github.com/Govindarajan-10/capstone-project/blob/main/jupyter-labs-webscraping.ipynb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CE24A35-2D29-32AE-51E6-89A599E5984E}"/>
              </a:ext>
            </a:extLst>
          </p:cNvPr>
          <p:cNvPicPr>
            <a:picLocks noChangeAspect="1"/>
          </p:cNvPicPr>
          <p:nvPr/>
        </p:nvPicPr>
        <p:blipFill>
          <a:blip r:embed="rId5"/>
          <a:stretch>
            <a:fillRect/>
          </a:stretch>
        </p:blipFill>
        <p:spPr>
          <a:xfrm>
            <a:off x="5102942" y="1504335"/>
            <a:ext cx="6335069" cy="452059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63500">
              <a:schemeClr val="accent3">
                <a:satMod val="175000"/>
                <a:alpha val="40000"/>
              </a:schemeClr>
            </a:glow>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267</TotalTime>
  <Words>1829</Words>
  <Application>Microsoft Office PowerPoint</Application>
  <PresentationFormat>Widescreen</PresentationFormat>
  <Paragraphs>202</Paragraphs>
  <Slides>46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govind ranga</cp:lastModifiedBy>
  <cp:revision>200</cp:revision>
  <dcterms:created xsi:type="dcterms:W3CDTF">2021-04-29T18:58:34Z</dcterms:created>
  <dcterms:modified xsi:type="dcterms:W3CDTF">2024-08-10T09:53:58Z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